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sldIdLst>
    <p:sldId id="256" r:id="rId5"/>
    <p:sldId id="1041" r:id="rId6"/>
    <p:sldId id="1042" r:id="rId7"/>
    <p:sldId id="1043" r:id="rId8"/>
    <p:sldId id="1044" r:id="rId9"/>
    <p:sldId id="1045" r:id="rId10"/>
    <p:sldId id="1046" r:id="rId11"/>
    <p:sldId id="1047" r:id="rId12"/>
    <p:sldId id="1048" r:id="rId13"/>
    <p:sldId id="1049" r:id="rId14"/>
    <p:sldId id="1052" r:id="rId15"/>
    <p:sldId id="1050" r:id="rId16"/>
    <p:sldId id="1051" r:id="rId17"/>
    <p:sldId id="1053" r:id="rId18"/>
    <p:sldId id="1054" r:id="rId19"/>
    <p:sldId id="1055" r:id="rId20"/>
    <p:sldId id="1056" r:id="rId21"/>
    <p:sldId id="1064" r:id="rId22"/>
    <p:sldId id="1065" r:id="rId23"/>
    <p:sldId id="1066" r:id="rId24"/>
    <p:sldId id="1067" r:id="rId25"/>
    <p:sldId id="1068" r:id="rId26"/>
    <p:sldId id="1069" r:id="rId27"/>
    <p:sldId id="1070" r:id="rId28"/>
    <p:sldId id="1071" r:id="rId29"/>
    <p:sldId id="1072" r:id="rId30"/>
    <p:sldId id="1073" r:id="rId31"/>
    <p:sldId id="1074" r:id="rId32"/>
    <p:sldId id="1075" r:id="rId33"/>
    <p:sldId id="1076" r:id="rId34"/>
    <p:sldId id="1077" r:id="rId35"/>
    <p:sldId id="1078" r:id="rId36"/>
    <p:sldId id="1079" r:id="rId37"/>
    <p:sldId id="1085" r:id="rId38"/>
    <p:sldId id="1086" r:id="rId39"/>
    <p:sldId id="1087" r:id="rId40"/>
    <p:sldId id="1088" r:id="rId41"/>
    <p:sldId id="1089" r:id="rId42"/>
    <p:sldId id="1090" r:id="rId43"/>
    <p:sldId id="1091" r:id="rId44"/>
    <p:sldId id="1092" r:id="rId45"/>
    <p:sldId id="1093" r:id="rId46"/>
    <p:sldId id="1095" r:id="rId47"/>
    <p:sldId id="1096" r:id="rId48"/>
    <p:sldId id="1097" r:id="rId49"/>
    <p:sldId id="1104" r:id="rId50"/>
    <p:sldId id="1098" r:id="rId51"/>
    <p:sldId id="1099" r:id="rId52"/>
    <p:sldId id="1100" r:id="rId53"/>
    <p:sldId id="1101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70" d="100"/>
          <a:sy n="70" d="100"/>
        </p:scale>
        <p:origin x="-1518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2.png"/><Relationship Id="rId2" Type="http://schemas.openxmlformats.org/officeDocument/2006/relationships/image" Target="../media/image78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80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2286000"/>
            <a:ext cx="83820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smtClean="0">
                <a:solidFill>
                  <a:srgbClr val="0070C0"/>
                </a:solidFill>
              </a:rPr>
              <a:t>College Technical Math 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315200" cy="2362200"/>
          </a:xfrm>
        </p:spPr>
        <p:txBody>
          <a:bodyPr/>
          <a:lstStyle/>
          <a:p>
            <a:pPr eaLnBrk="1" hangingPunct="1"/>
            <a:r>
              <a:rPr lang="en-US" u="sng" dirty="0" smtClean="0"/>
              <a:t>Section 9.4</a:t>
            </a:r>
            <a:endParaRPr lang="en-US" u="sng" dirty="0"/>
          </a:p>
          <a:p>
            <a:pPr eaLnBrk="1" hangingPunct="1"/>
            <a:r>
              <a:rPr lang="en-US" dirty="0" smtClean="0"/>
              <a:t>Writing Equations of a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91" y="2133600"/>
                <a:ext cx="8686800" cy="1564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that has a slope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and a y-intercept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0,−2</m:t>
                        </m:r>
                      </m:e>
                    </m:d>
                  </m:oMath>
                </a14:m>
                <a:r>
                  <a:rPr lang="en-US" sz="2800" dirty="0" smtClean="0"/>
                  <a:t> in point-slope, slope-intercept, and standard form.   (Example)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" y="2133600"/>
                <a:ext cx="8686800" cy="1564659"/>
              </a:xfrm>
              <a:prstGeom prst="rect">
                <a:avLst/>
              </a:prstGeom>
              <a:blipFill rotWithShape="1">
                <a:blip r:embed="rId2"/>
                <a:stretch>
                  <a:fillRect l="-1474" r="-2246" b="-9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67000" y="3810000"/>
                <a:ext cx="3424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810000"/>
                <a:ext cx="342433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400" y="4558605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Start with the point-slope form of the equation.  Substitute the slope and x and y coordinates of the point into this equation.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91" y="2133600"/>
                <a:ext cx="8686800" cy="1564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that has a slope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and a y-intercept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0,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800" dirty="0" smtClean="0"/>
                  <a:t> in point-slope, slope-intercept, and standard form.   (Example)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" y="2133600"/>
                <a:ext cx="8686800" cy="1564659"/>
              </a:xfrm>
              <a:prstGeom prst="rect">
                <a:avLst/>
              </a:prstGeom>
              <a:blipFill rotWithShape="1">
                <a:blip r:embed="rId2"/>
                <a:stretch>
                  <a:fillRect l="-1474" r="-2246" b="-9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67000" y="3810000"/>
                <a:ext cx="3424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810000"/>
                <a:ext cx="342433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0" y="4343400"/>
                <a:ext cx="38048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343400"/>
                <a:ext cx="380482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9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91" y="2133600"/>
                <a:ext cx="8686800" cy="1564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that has a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slope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dirty="0" smtClean="0"/>
                  <a:t> and a y-intercept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0,−2</m:t>
                        </m:r>
                      </m:e>
                    </m:d>
                  </m:oMath>
                </a14:m>
                <a:r>
                  <a:rPr lang="en-US" sz="2800" dirty="0" smtClean="0"/>
                  <a:t> in point-slope, slope-intercept, and standard form.   (Example)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" y="2133600"/>
                <a:ext cx="8686800" cy="1564659"/>
              </a:xfrm>
              <a:prstGeom prst="rect">
                <a:avLst/>
              </a:prstGeom>
              <a:blipFill rotWithShape="1">
                <a:blip r:embed="rId2"/>
                <a:stretch>
                  <a:fillRect l="-1474" r="-1263" b="-10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67000" y="3810000"/>
                <a:ext cx="3424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810000"/>
                <a:ext cx="342433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0" y="4343400"/>
                <a:ext cx="3697358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−(−2)=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343400"/>
                <a:ext cx="3697358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5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91" y="2133600"/>
                <a:ext cx="8686800" cy="1564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that has a slope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and a y-intercept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,−2</m:t>
                        </m:r>
                      </m:e>
                    </m:d>
                  </m:oMath>
                </a14:m>
                <a:r>
                  <a:rPr lang="en-US" sz="2800" dirty="0" smtClean="0"/>
                  <a:t> in point-slope, slope-intercept, and standard form.   (Example)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" y="2133600"/>
                <a:ext cx="8686800" cy="1564659"/>
              </a:xfrm>
              <a:prstGeom prst="rect">
                <a:avLst/>
              </a:prstGeom>
              <a:blipFill rotWithShape="1">
                <a:blip r:embed="rId2"/>
                <a:stretch>
                  <a:fillRect l="-1474" r="-2246" b="-9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67000" y="3810000"/>
                <a:ext cx="3424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810000"/>
                <a:ext cx="342433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0" y="4343400"/>
                <a:ext cx="3582071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−(−2)=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343400"/>
                <a:ext cx="3582071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9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91" y="2133600"/>
                <a:ext cx="8686800" cy="1564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that has a slope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and a y-intercept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0,−2</m:t>
                        </m:r>
                      </m:e>
                    </m:d>
                  </m:oMath>
                </a14:m>
                <a:r>
                  <a:rPr lang="en-US" sz="2800" dirty="0" smtClean="0"/>
                  <a:t> in point-slope, slope-intercept, and standard form.   (Example)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" y="2133600"/>
                <a:ext cx="8686800" cy="1564659"/>
              </a:xfrm>
              <a:prstGeom prst="rect">
                <a:avLst/>
              </a:prstGeom>
              <a:blipFill rotWithShape="1">
                <a:blip r:embed="rId2"/>
                <a:stretch>
                  <a:fillRect l="-1474" r="-2246" b="-9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67000" y="3810000"/>
                <a:ext cx="3424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810000"/>
                <a:ext cx="342433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87755" y="4333164"/>
                <a:ext cx="2089546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755" y="4333164"/>
                <a:ext cx="2089546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9600" y="52578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This is the point-slope form of the linear equation.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91" y="2133600"/>
                <a:ext cx="8686800" cy="1564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that has a slope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and a y-intercept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0,−2</m:t>
                        </m:r>
                      </m:e>
                    </m:d>
                  </m:oMath>
                </a14:m>
                <a:r>
                  <a:rPr lang="en-US" sz="2800" dirty="0" smtClean="0"/>
                  <a:t> in point-slope, slope-intercept, and standard form.   (Example)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" y="2133600"/>
                <a:ext cx="8686800" cy="1564659"/>
              </a:xfrm>
              <a:prstGeom prst="rect">
                <a:avLst/>
              </a:prstGeom>
              <a:blipFill rotWithShape="1">
                <a:blip r:embed="rId2"/>
                <a:stretch>
                  <a:fillRect l="-1474" r="-2246" b="-9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87755" y="3746415"/>
                <a:ext cx="2089546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755" y="3746415"/>
                <a:ext cx="2089546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18514" y="4737015"/>
                <a:ext cx="2044086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514" y="4737015"/>
                <a:ext cx="2044086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20492" y="3783946"/>
            <a:ext cx="3124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Solving for y creates the slope-intercept form of the linear equation.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891" y="3906018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is the slope-intercept form of the linear equation.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1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91" y="2133600"/>
                <a:ext cx="8686800" cy="1564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that has a slope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and a y-intercept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0,−2</m:t>
                        </m:r>
                      </m:e>
                    </m:d>
                  </m:oMath>
                </a14:m>
                <a:r>
                  <a:rPr lang="en-US" sz="2800" dirty="0" smtClean="0"/>
                  <a:t> in point-slope, slope-intercept, and standard form.   (Example)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" y="2133600"/>
                <a:ext cx="8686800" cy="1564659"/>
              </a:xfrm>
              <a:prstGeom prst="rect">
                <a:avLst/>
              </a:prstGeom>
              <a:blipFill rotWithShape="1">
                <a:blip r:embed="rId2"/>
                <a:stretch>
                  <a:fillRect l="-1474" r="-2246" b="-9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00400" y="3829439"/>
                <a:ext cx="2044086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829439"/>
                <a:ext cx="2044086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20492" y="3783946"/>
            <a:ext cx="3124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Standard form does not contain any fractions.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00400" y="4813215"/>
                <a:ext cx="19842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−6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813215"/>
                <a:ext cx="198426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7891" y="3783946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Standard form has the variable terms on the same side of the equation.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57136" y="5420380"/>
                <a:ext cx="2519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136" y="5420380"/>
                <a:ext cx="251966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19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4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91" y="2133600"/>
                <a:ext cx="8686800" cy="1564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that has a slope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and a y-intercept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0,−2</m:t>
                        </m:r>
                      </m:e>
                    </m:d>
                  </m:oMath>
                </a14:m>
                <a:r>
                  <a:rPr lang="en-US" sz="2800" dirty="0" smtClean="0"/>
                  <a:t> in point-slope, slope-intercept, and standard form.   (Example)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" y="2133600"/>
                <a:ext cx="8686800" cy="1564659"/>
              </a:xfrm>
              <a:prstGeom prst="rect">
                <a:avLst/>
              </a:prstGeom>
              <a:blipFill rotWithShape="1">
                <a:blip r:embed="rId2"/>
                <a:stretch>
                  <a:fillRect l="-1474" r="-2246" b="-9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4400" y="4572000"/>
                <a:ext cx="5714962" cy="702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>
                    <a:solidFill>
                      <a:schemeClr val="tx1"/>
                    </a:solidFill>
                  </a:rPr>
                  <a:t>Slope – intercept form: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−2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572000"/>
                <a:ext cx="5714962" cy="702885"/>
              </a:xfrm>
              <a:prstGeom prst="rect">
                <a:avLst/>
              </a:prstGeom>
              <a:blipFill rotWithShape="1">
                <a:blip r:embed="rId3"/>
                <a:stretch>
                  <a:fillRect l="-2134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3886200"/>
                <a:ext cx="5173147" cy="702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Point – slope form: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+2=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86200"/>
                <a:ext cx="5173147" cy="702885"/>
              </a:xfrm>
              <a:prstGeom prst="rect">
                <a:avLst/>
              </a:prstGeom>
              <a:blipFill rotWithShape="1">
                <a:blip r:embed="rId4"/>
                <a:stretch>
                  <a:fillRect l="-235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9493" y="5334000"/>
                <a:ext cx="49979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Standard form: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=−6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93" y="5334000"/>
                <a:ext cx="4997907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56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6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that contains the points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(−4,7)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(3,−2)</m:t>
                    </m:r>
                  </m:oMath>
                </a14:m>
                <a:r>
                  <a:rPr lang="en-US" sz="2800" dirty="0" smtClean="0"/>
                  <a:t>.   (Example)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9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that contains the points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(−4,7)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(3,−2)</m:t>
                    </m:r>
                  </m:oMath>
                </a14:m>
                <a:r>
                  <a:rPr lang="en-US" sz="2800" dirty="0" smtClean="0"/>
                  <a:t>.   (Example)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7184" y="33528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We do not know the slope of this line. The first step will be to calculate the slope of the line using the slope formula.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951" y="2176790"/>
            <a:ext cx="8382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 write the equation of a line you need two criteria: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276600"/>
            <a:ext cx="70663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The slope of the line.</a:t>
            </a:r>
          </a:p>
          <a:p>
            <a:endParaRPr lang="en-US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The coordinates of one point on the line.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0292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important that you know the different forms of a linear equation.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16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that contains the points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(−4,7)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(3,−2)</m:t>
                    </m:r>
                  </m:oMath>
                </a14:m>
                <a:r>
                  <a:rPr lang="en-US" sz="2800" dirty="0" smtClean="0"/>
                  <a:t>.   (Example)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12999" y="3352800"/>
                <a:ext cx="4466607" cy="962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e>
                          </m:d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999" y="3352800"/>
                <a:ext cx="4466607" cy="962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4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that contains the points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(−4,7)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(3,−2)</m:t>
                    </m:r>
                  </m:oMath>
                </a14:m>
                <a:r>
                  <a:rPr lang="en-US" sz="2800" dirty="0" smtClean="0"/>
                  <a:t>.   (Example)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3276600"/>
                <a:ext cx="1627047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276600"/>
                <a:ext cx="1627047" cy="8995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" y="4343400"/>
            <a:ext cx="8311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Now that we know the slope of the line, we can use </a:t>
            </a:r>
            <a:r>
              <a:rPr lang="en-US" sz="2800" b="1" u="sng" dirty="0" smtClean="0">
                <a:solidFill>
                  <a:srgbClr val="0070C0"/>
                </a:solidFill>
              </a:rPr>
              <a:t>either</a:t>
            </a:r>
            <a:r>
              <a:rPr lang="en-US" sz="2800" b="1" dirty="0" smtClean="0">
                <a:solidFill>
                  <a:srgbClr val="FF0000"/>
                </a:solidFill>
              </a:rPr>
              <a:t> of the two points with the slope to write the equation of the line.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8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that contains the points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(−4,7)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(3,−2)</m:t>
                    </m:r>
                  </m:oMath>
                </a14:m>
                <a:r>
                  <a:rPr lang="en-US" sz="2800" dirty="0" smtClean="0"/>
                  <a:t>.   (Example)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3276600"/>
                <a:ext cx="1627047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276600"/>
                <a:ext cx="1627047" cy="8995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03341" y="4217012"/>
                <a:ext cx="35030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341" y="4217012"/>
                <a:ext cx="350301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4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that contains the points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(−4,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𝟕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(3,−2)</m:t>
                    </m:r>
                  </m:oMath>
                </a14:m>
                <a:r>
                  <a:rPr lang="en-US" sz="2800" dirty="0" smtClean="0"/>
                  <a:t>.   (Example)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3276600"/>
                <a:ext cx="1627047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276600"/>
                <a:ext cx="1627047" cy="8995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03341" y="4217012"/>
                <a:ext cx="32590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341" y="4217012"/>
                <a:ext cx="325909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60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that contains the points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(−4,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7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(3,−2)</m:t>
                    </m:r>
                  </m:oMath>
                </a14:m>
                <a:r>
                  <a:rPr lang="en-US" sz="2800" dirty="0" smtClean="0"/>
                  <a:t>.   (Example)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3276600"/>
                <a:ext cx="1627047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276600"/>
                <a:ext cx="1627047" cy="8995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03341" y="4217012"/>
                <a:ext cx="3521669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−7=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341" y="4217012"/>
                <a:ext cx="3521669" cy="900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5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that contains the points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7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(3,−2)</m:t>
                    </m:r>
                  </m:oMath>
                </a14:m>
                <a:r>
                  <a:rPr lang="en-US" sz="2800" dirty="0" smtClean="0"/>
                  <a:t>.   (Example)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3276600"/>
                <a:ext cx="1627047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276600"/>
                <a:ext cx="1627047" cy="8995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03341" y="4217012"/>
                <a:ext cx="3940181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−7=−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341" y="4217012"/>
                <a:ext cx="3940181" cy="900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5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that contains the points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7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(3,−2)</m:t>
                    </m:r>
                  </m:oMath>
                </a14:m>
                <a:r>
                  <a:rPr lang="en-US" sz="2800" dirty="0" smtClean="0"/>
                  <a:t>.   (Example)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3276600"/>
                <a:ext cx="1627047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276600"/>
                <a:ext cx="1627047" cy="8995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03341" y="4217012"/>
                <a:ext cx="3374322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−7=−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+4)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341" y="4217012"/>
                <a:ext cx="3374322" cy="900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1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that contains the points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7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(3,−2)</m:t>
                    </m:r>
                  </m:oMath>
                </a14:m>
                <a:r>
                  <a:rPr lang="en-US" sz="2800" dirty="0" smtClean="0"/>
                  <a:t>.   (Example)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4600" y="3316766"/>
                <a:ext cx="3374322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−7=−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+4)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316766"/>
                <a:ext cx="3374322" cy="900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69278" y="4205154"/>
                <a:ext cx="3249608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−7=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𝟑𝟔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278" y="4205154"/>
                <a:ext cx="3249608" cy="8995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2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that contains the points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7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(3,−2)</m:t>
                    </m:r>
                  </m:oMath>
                </a14:m>
                <a:r>
                  <a:rPr lang="en-US" sz="2800" dirty="0" smtClean="0"/>
                  <a:t>.   (Example)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4600" y="3316766"/>
                <a:ext cx="3374322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−7=−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+4)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316766"/>
                <a:ext cx="3374322" cy="900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00400" y="5119554"/>
                <a:ext cx="2602444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5119554"/>
                <a:ext cx="2602444" cy="900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69278" y="4205154"/>
                <a:ext cx="3249608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−7=−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36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278" y="4205154"/>
                <a:ext cx="3249608" cy="8995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24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that contains the points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7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(3,−2)</m:t>
                    </m:r>
                  </m:oMath>
                </a14:m>
                <a:r>
                  <a:rPr lang="en-US" sz="2800" dirty="0" smtClean="0"/>
                  <a:t>.   (Example)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4600" y="3316766"/>
                <a:ext cx="3374322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−7=−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+4)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316766"/>
                <a:ext cx="3374322" cy="900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00400" y="5119554"/>
                <a:ext cx="2602444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5119554"/>
                <a:ext cx="2602444" cy="900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69278" y="4205154"/>
                <a:ext cx="3249608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−7=−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36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278" y="4205154"/>
                <a:ext cx="3249608" cy="8995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4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160" y="1600200"/>
            <a:ext cx="8962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Here are the forms of a linear equation that you will work with in this course.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0" y="3556575"/>
                <a:ext cx="29113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𝑨𝒙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𝑩𝒚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556575"/>
                <a:ext cx="2911373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177970" y="2860649"/>
            <a:ext cx="2651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Standard Form</a:t>
            </a:r>
            <a:endParaRPr lang="en-US" sz="32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48787" y="4394775"/>
                <a:ext cx="38275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𝐸𝑥</m:t>
                      </m:r>
                      <m:r>
                        <a:rPr lang="en-US" sz="3200" b="0" i="1" smtClean="0">
                          <a:latin typeface="Cambria Math"/>
                        </a:rPr>
                        <m:t>:  −3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+2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787" y="4394775"/>
                <a:ext cx="3827586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04800" y="5087245"/>
            <a:ext cx="871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Standard form does not contain any fractions or decimals.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that contains the points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7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(3,−2)</m:t>
                    </m:r>
                  </m:oMath>
                </a14:m>
                <a:r>
                  <a:rPr lang="en-US" sz="2800" dirty="0" smtClean="0"/>
                  <a:t>.   (Example)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3304908"/>
                <a:ext cx="2602444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304908"/>
                <a:ext cx="2602444" cy="900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83171" y="4281354"/>
                <a:ext cx="27270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𝟏𝟑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171" y="4281354"/>
                <a:ext cx="272702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49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that contains the points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7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(3,−2)</m:t>
                    </m:r>
                  </m:oMath>
                </a14:m>
                <a:r>
                  <a:rPr lang="en-US" sz="2800" dirty="0" smtClean="0"/>
                  <a:t>.   (Example)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3304908"/>
                <a:ext cx="2602444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304908"/>
                <a:ext cx="2602444" cy="900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83171" y="4281354"/>
                <a:ext cx="27270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7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=−9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+13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171" y="4281354"/>
                <a:ext cx="272702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4963180"/>
                <a:ext cx="2402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+7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963180"/>
                <a:ext cx="240296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50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that contains the points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7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(3,−2)</m:t>
                    </m:r>
                  </m:oMath>
                </a14:m>
                <a:r>
                  <a:rPr lang="en-US" sz="2800" dirty="0" smtClean="0"/>
                  <a:t>.   (Example)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3304908"/>
                <a:ext cx="2602444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304908"/>
                <a:ext cx="2602444" cy="900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83171" y="4281354"/>
                <a:ext cx="27270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7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=−9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+13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171" y="4281354"/>
                <a:ext cx="272702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4963180"/>
                <a:ext cx="2402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9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+7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963180"/>
                <a:ext cx="240296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0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that contains the points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7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(3,−2)</m:t>
                    </m:r>
                  </m:oMath>
                </a14:m>
                <a:r>
                  <a:rPr lang="en-US" sz="2800" dirty="0" smtClean="0"/>
                  <a:t>.   (Example)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" y="2133600"/>
                <a:ext cx="8686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4146977"/>
                <a:ext cx="5968750" cy="702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>
                    <a:solidFill>
                      <a:schemeClr val="tx1"/>
                    </a:solidFill>
                  </a:rPr>
                  <a:t>Slope-intercept form: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146977"/>
                <a:ext cx="5968750" cy="702244"/>
              </a:xfrm>
              <a:prstGeom prst="rect">
                <a:avLst/>
              </a:prstGeom>
              <a:blipFill rotWithShape="1">
                <a:blip r:embed="rId3"/>
                <a:stretch>
                  <a:fillRect l="-2043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4963180"/>
                <a:ext cx="52575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>
                    <a:solidFill>
                      <a:schemeClr val="tx1"/>
                    </a:solidFill>
                  </a:rPr>
                  <a:t>Standard form: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9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+7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=13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963180"/>
                <a:ext cx="5257593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32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0" y="3330774"/>
                <a:ext cx="6245299" cy="702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>
                    <a:solidFill>
                      <a:schemeClr val="tx1"/>
                    </a:solidFill>
                  </a:rPr>
                  <a:t>Point-slope form: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−7=−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+4)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330774"/>
                <a:ext cx="6245299" cy="702244"/>
              </a:xfrm>
              <a:prstGeom prst="rect">
                <a:avLst/>
              </a:prstGeom>
              <a:blipFill rotWithShape="1">
                <a:blip r:embed="rId5"/>
                <a:stretch>
                  <a:fillRect l="-1953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13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219200"/>
            <a:ext cx="31598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Parallel Lines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603" y="2133600"/>
            <a:ext cx="870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Parallel lines are lines in a plane that do not intersect.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2959262"/>
                <a:ext cx="8675427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To never intersect two lines must have the same rate of change (slope).</a:t>
                </a:r>
              </a:p>
              <a:p>
                <a:endParaRPr lang="en-US" sz="2800" dirty="0"/>
              </a:p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The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𝒍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with slope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and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𝒍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with slope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are parallel if and only if</a:t>
                </a:r>
              </a:p>
              <a:p>
                <a:endParaRPr lang="en-US" sz="2800" b="1" dirty="0">
                  <a:solidFill>
                    <a:srgbClr val="FF0000"/>
                  </a:solidFill>
                </a:endParaRPr>
              </a:p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59262"/>
                <a:ext cx="8675427" cy="3108543"/>
              </a:xfrm>
              <a:prstGeom prst="rect">
                <a:avLst/>
              </a:prstGeom>
              <a:blipFill rotWithShape="1">
                <a:blip r:embed="rId2"/>
                <a:stretch>
                  <a:fillRect l="-1405" t="-1961" r="-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3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219200"/>
            <a:ext cx="31598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Parallel Lines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057400"/>
                <a:ext cx="8763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parallel to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−5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US" sz="2800" dirty="0" smtClean="0"/>
                  <a:t> that contains the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(−3,1)</m:t>
                    </m:r>
                  </m:oMath>
                </a14:m>
                <a:r>
                  <a:rPr lang="en-US" sz="2800" dirty="0" smtClean="0"/>
                  <a:t>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7630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391" t="-6410" r="-27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9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219200"/>
            <a:ext cx="31598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Parallel Lines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057400"/>
                <a:ext cx="8763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parallel to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−5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US" sz="2800" dirty="0" smtClean="0"/>
                  <a:t> that contains the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(−3,1)</m:t>
                    </m:r>
                  </m:oMath>
                </a14:m>
                <a:r>
                  <a:rPr lang="en-US" sz="2800" dirty="0" smtClean="0"/>
                  <a:t>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7630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391" t="-6410" r="-27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3429000"/>
                <a:ext cx="838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The first step in completing this problem is to determine the slope of the first line,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𝟗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429000"/>
                <a:ext cx="838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27" t="-6410" r="-87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2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219200"/>
            <a:ext cx="31598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Parallel Lines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057400"/>
                <a:ext cx="8763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parallel to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−5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US" sz="2800" dirty="0" smtClean="0"/>
                  <a:t> that contains the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(−3,1)</m:t>
                    </m:r>
                  </m:oMath>
                </a14:m>
                <a:r>
                  <a:rPr lang="en-US" sz="2800" dirty="0" smtClean="0"/>
                  <a:t>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7630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391" t="-6410" r="-27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65819" y="3198097"/>
                <a:ext cx="2362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−5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819" y="3198097"/>
                <a:ext cx="23622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5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219200"/>
            <a:ext cx="31598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Parallel Lines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057400"/>
                <a:ext cx="8763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parallel to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−5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US" sz="2800" dirty="0" smtClean="0"/>
                  <a:t> that contains the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(−3,1)</m:t>
                    </m:r>
                  </m:oMath>
                </a14:m>
                <a:r>
                  <a:rPr lang="en-US" sz="2800" dirty="0" smtClean="0"/>
                  <a:t>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7630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391" t="-6410" r="-27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65819" y="3743980"/>
                <a:ext cx="2362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−5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=9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819" y="3743980"/>
                <a:ext cx="23622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88966" y="3220760"/>
                <a:ext cx="21830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2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</a:rPr>
                        <m:t>−5</m:t>
                      </m:r>
                      <m:r>
                        <a:rPr lang="en-US" sz="2800" i="1">
                          <a:latin typeface="Cambria Math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966" y="3220760"/>
                <a:ext cx="218303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48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219200"/>
            <a:ext cx="31598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Parallel Lines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057400"/>
                <a:ext cx="8763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parallel to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−5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US" sz="2800" dirty="0" smtClean="0"/>
                  <a:t> that contains the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(−3,1)</m:t>
                    </m:r>
                  </m:oMath>
                </a14:m>
                <a:r>
                  <a:rPr lang="en-US" sz="2800" dirty="0" smtClean="0"/>
                  <a:t>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7630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391" t="-6410" r="-27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65819" y="3743980"/>
                <a:ext cx="2362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−5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=9−2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819" y="3743980"/>
                <a:ext cx="23622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88966" y="3220760"/>
                <a:ext cx="21830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2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</a:rPr>
                        <m:t>−5</m:t>
                      </m:r>
                      <m:r>
                        <a:rPr lang="en-US" sz="2800" i="1">
                          <a:latin typeface="Cambria Math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966" y="3220760"/>
                <a:ext cx="218303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05200" y="4267200"/>
                <a:ext cx="236220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267200"/>
                <a:ext cx="2362200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5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160" y="1524000"/>
            <a:ext cx="8962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Here are the forms of a linear equation that you will work with in this course.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0" y="3480375"/>
                <a:ext cx="26901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𝒎𝒙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480375"/>
                <a:ext cx="269016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52600" y="2784449"/>
            <a:ext cx="6308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Slope – Intercept (Function) Form</a:t>
            </a:r>
            <a:endParaRPr lang="en-US" sz="32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48787" y="4318575"/>
                <a:ext cx="3134576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𝐸𝑥</m:t>
                      </m:r>
                      <m:r>
                        <a:rPr lang="en-US" sz="3200" b="0" i="1" smtClean="0">
                          <a:latin typeface="Cambria Math"/>
                        </a:rPr>
                        <m:t>:  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787" y="4318575"/>
                <a:ext cx="3134576" cy="10143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1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219200"/>
            <a:ext cx="31598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Parallel Lines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057400"/>
                <a:ext cx="8763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parallel to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−5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US" sz="2800" dirty="0" smtClean="0"/>
                  <a:t> that contains the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(−3,1)</m:t>
                    </m:r>
                  </m:oMath>
                </a14:m>
                <a:r>
                  <a:rPr lang="en-US" sz="2800" dirty="0" smtClean="0"/>
                  <a:t>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7630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391" t="-6410" r="-27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65819" y="3743980"/>
                <a:ext cx="2362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−5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=9−2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819" y="3743980"/>
                <a:ext cx="23622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88966" y="3220760"/>
                <a:ext cx="21830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2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</a:rPr>
                        <m:t>−5</m:t>
                      </m:r>
                      <m:r>
                        <a:rPr lang="en-US" sz="2800" i="1">
                          <a:latin typeface="Cambria Math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966" y="3220760"/>
                <a:ext cx="218303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05200" y="4267200"/>
                <a:ext cx="236220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267200"/>
                <a:ext cx="2362200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78149" y="5228917"/>
                <a:ext cx="5194051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The slope of the first line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.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49" y="5228917"/>
                <a:ext cx="5194051" cy="714683"/>
              </a:xfrm>
              <a:prstGeom prst="rect">
                <a:avLst/>
              </a:prstGeom>
              <a:blipFill rotWithShape="1">
                <a:blip r:embed="rId6"/>
                <a:stretch>
                  <a:fillRect l="-2345" r="-1407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1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219200"/>
            <a:ext cx="31598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Parallel Lines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057400"/>
                <a:ext cx="8763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parallel to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−5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US" sz="2800" dirty="0" smtClean="0"/>
                  <a:t> that contains the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(−3,1)</m:t>
                    </m:r>
                  </m:oMath>
                </a14:m>
                <a:r>
                  <a:rPr lang="en-US" sz="2800" dirty="0" smtClean="0"/>
                  <a:t>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7630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391" t="-6410" r="-27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8728" y="3200400"/>
                <a:ext cx="4812536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slope of the first line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28" y="3200400"/>
                <a:ext cx="4812536" cy="704295"/>
              </a:xfrm>
              <a:prstGeom prst="rect">
                <a:avLst/>
              </a:prstGeom>
              <a:blipFill rotWithShape="1">
                <a:blip r:embed="rId3"/>
                <a:stretch>
                  <a:fillRect l="-2532" r="-1646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4400" y="4020105"/>
                <a:ext cx="6571030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The slope of the second line will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.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020105"/>
                <a:ext cx="6571030" cy="714683"/>
              </a:xfrm>
              <a:prstGeom prst="rect">
                <a:avLst/>
              </a:prstGeom>
              <a:blipFill rotWithShape="1">
                <a:blip r:embed="rId4"/>
                <a:stretch>
                  <a:fillRect l="-1855" r="-928" b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6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219200"/>
            <a:ext cx="31598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Parallel Lines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057400"/>
                <a:ext cx="8763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parallel to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−5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US" sz="2800" dirty="0" smtClean="0"/>
                  <a:t> that contains the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(−3,1)</m:t>
                    </m:r>
                  </m:oMath>
                </a14:m>
                <a:r>
                  <a:rPr lang="en-US" sz="2800" dirty="0" smtClean="0"/>
                  <a:t>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7630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391" t="-6410" r="-27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8728" y="3200400"/>
                <a:ext cx="4812536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slope of the first line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28" y="3200400"/>
                <a:ext cx="4812536" cy="704295"/>
              </a:xfrm>
              <a:prstGeom prst="rect">
                <a:avLst/>
              </a:prstGeom>
              <a:blipFill rotWithShape="1">
                <a:blip r:embed="rId3"/>
                <a:stretch>
                  <a:fillRect l="-2532" r="-1646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4400" y="4020105"/>
                <a:ext cx="6135013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slope of the second line will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020105"/>
                <a:ext cx="6135013" cy="704295"/>
              </a:xfrm>
              <a:prstGeom prst="rect">
                <a:avLst/>
              </a:prstGeom>
              <a:blipFill rotWithShape="1">
                <a:blip r:embed="rId4"/>
                <a:stretch>
                  <a:fillRect l="-1988" r="-1093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62795" y="4876800"/>
                <a:ext cx="3029740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795" y="4876800"/>
                <a:ext cx="3029740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3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3939" y="1295400"/>
            <a:ext cx="45961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Perpendicular Lines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22860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Lines that are perpendicular intersect to form 4 right angles.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3352800"/>
                <a:ext cx="89154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The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𝒍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with slope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and the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𝒍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with a slope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are perpendicular if and only if</a:t>
                </a:r>
              </a:p>
              <a:p>
                <a:endParaRPr lang="en-US" sz="2800" b="1" dirty="0">
                  <a:solidFill>
                    <a:srgbClr val="FF0000"/>
                  </a:solidFill>
                </a:endParaRPr>
              </a:p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endParaRPr lang="en-US" sz="2800" b="1" dirty="0">
                  <a:solidFill>
                    <a:srgbClr val="FF0000"/>
                  </a:solidFill>
                </a:endParaRPr>
              </a:p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   (the slopes are opposite reciprocals)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352800"/>
                <a:ext cx="8915400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1436" t="-2278" r="-2120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77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3939" y="1295400"/>
            <a:ext cx="45961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Perpendicular Lines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2057400"/>
                <a:ext cx="8763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perpendicular to the line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−6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=−3</m:t>
                    </m:r>
                  </m:oMath>
                </a14:m>
                <a:r>
                  <a:rPr lang="en-US" sz="2800" dirty="0" smtClean="0"/>
                  <a:t> that contains the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(7,10)</m:t>
                    </m:r>
                  </m:oMath>
                </a14:m>
                <a:r>
                  <a:rPr lang="en-US" sz="2800" dirty="0" smtClean="0"/>
                  <a:t>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7630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391" t="-4405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5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3939" y="1295400"/>
            <a:ext cx="45961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Perpendicular Lines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2057400"/>
                <a:ext cx="8763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perpendicular to the line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−6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=−3</m:t>
                    </m:r>
                  </m:oMath>
                </a14:m>
                <a:r>
                  <a:rPr lang="en-US" sz="2800" dirty="0" smtClean="0"/>
                  <a:t> that contains the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(7,10)</m:t>
                    </m:r>
                  </m:oMath>
                </a14:m>
                <a:r>
                  <a:rPr lang="en-US" sz="2800" dirty="0" smtClean="0"/>
                  <a:t>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7630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391" t="-4405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95600" y="3276600"/>
                <a:ext cx="24507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−6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276600"/>
                <a:ext cx="245073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4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3939" y="1295400"/>
            <a:ext cx="45961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Perpendicular Lines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2057400"/>
                <a:ext cx="8763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perpendicular to the line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−6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=−3</m:t>
                    </m:r>
                  </m:oMath>
                </a14:m>
                <a:r>
                  <a:rPr lang="en-US" sz="2800" dirty="0" smtClean="0"/>
                  <a:t> that contains the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(7,10)</m:t>
                    </m:r>
                  </m:oMath>
                </a14:m>
                <a:r>
                  <a:rPr lang="en-US" sz="2800" dirty="0" smtClean="0"/>
                  <a:t>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7630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391" t="-4405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95600" y="3276600"/>
                <a:ext cx="24507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−6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276600"/>
                <a:ext cx="245073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53764" y="3810000"/>
                <a:ext cx="27184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−6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=−3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764" y="3810000"/>
                <a:ext cx="271843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3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3939" y="1295400"/>
            <a:ext cx="45961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Perpendicular Lines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2057400"/>
                <a:ext cx="8763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perpendicular to the line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−6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=−3</m:t>
                    </m:r>
                  </m:oMath>
                </a14:m>
                <a:r>
                  <a:rPr lang="en-US" sz="2800" dirty="0" smtClean="0"/>
                  <a:t> that contains the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(7,10)</m:t>
                    </m:r>
                  </m:oMath>
                </a14:m>
                <a:r>
                  <a:rPr lang="en-US" sz="2800" dirty="0" smtClean="0"/>
                  <a:t>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7630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391" t="-4405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95600" y="3276600"/>
                <a:ext cx="24507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−6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276600"/>
                <a:ext cx="245073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53764" y="3810000"/>
                <a:ext cx="27184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−6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=−3−4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764" y="3810000"/>
                <a:ext cx="271843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38526" y="4343400"/>
                <a:ext cx="208127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526" y="4343400"/>
                <a:ext cx="2081274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2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3939" y="1295400"/>
            <a:ext cx="45961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Perpendicular Lines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2057400"/>
                <a:ext cx="8763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perpendicular to the line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−6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=−3</m:t>
                    </m:r>
                  </m:oMath>
                </a14:m>
                <a:r>
                  <a:rPr lang="en-US" sz="2800" dirty="0" smtClean="0"/>
                  <a:t> that contains the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(7,10)</m:t>
                    </m:r>
                  </m:oMath>
                </a14:m>
                <a:r>
                  <a:rPr lang="en-US" sz="2800" dirty="0" smtClean="0"/>
                  <a:t>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7630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391" t="-4405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95600" y="3276600"/>
                <a:ext cx="24507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−6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276600"/>
                <a:ext cx="245073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53764" y="3810000"/>
                <a:ext cx="27184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−6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=−3−4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764" y="3810000"/>
                <a:ext cx="271843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38526" y="4343400"/>
                <a:ext cx="208127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526" y="4343400"/>
                <a:ext cx="2081274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9200" y="5257800"/>
                <a:ext cx="522822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The slope of the first line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257800"/>
                <a:ext cx="5228226" cy="714683"/>
              </a:xfrm>
              <a:prstGeom prst="rect">
                <a:avLst/>
              </a:prstGeom>
              <a:blipFill rotWithShape="1">
                <a:blip r:embed="rId6"/>
                <a:stretch>
                  <a:fillRect l="-233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8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3939" y="1295400"/>
            <a:ext cx="45961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Perpendicular Lines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2057400"/>
                <a:ext cx="8763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perpendicular to the line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−6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=−3</m:t>
                    </m:r>
                  </m:oMath>
                </a14:m>
                <a:r>
                  <a:rPr lang="en-US" sz="2800" dirty="0" smtClean="0"/>
                  <a:t> that contains the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(7,10)</m:t>
                    </m:r>
                  </m:oMath>
                </a14:m>
                <a:r>
                  <a:rPr lang="en-US" sz="2800" dirty="0" smtClean="0"/>
                  <a:t>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7630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391" t="-4405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9200" y="3581400"/>
                <a:ext cx="4846711" cy="703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slope of the first line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581400"/>
                <a:ext cx="4846711" cy="703782"/>
              </a:xfrm>
              <a:prstGeom prst="rect">
                <a:avLst/>
              </a:prstGeom>
              <a:blipFill rotWithShape="1">
                <a:blip r:embed="rId3"/>
                <a:stretch>
                  <a:fillRect l="-251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9200" y="4325418"/>
                <a:ext cx="6136039" cy="712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The slope of the second line is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325418"/>
                <a:ext cx="6136039" cy="712631"/>
              </a:xfrm>
              <a:prstGeom prst="rect">
                <a:avLst/>
              </a:prstGeom>
              <a:blipFill rotWithShape="1">
                <a:blip r:embed="rId4"/>
                <a:stretch>
                  <a:fillRect l="-1986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9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0"/>
            <a:ext cx="8962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Here are the forms of a linear equation that you will work with in this course.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62040" y="3480375"/>
                <a:ext cx="43267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040" y="3480375"/>
                <a:ext cx="4326762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996810" y="2784449"/>
            <a:ext cx="3542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Point – Slope  Form</a:t>
            </a:r>
            <a:endParaRPr lang="en-US" sz="32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67627" y="4318575"/>
                <a:ext cx="41221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𝐸𝑥</m:t>
                      </m:r>
                      <m:r>
                        <a:rPr lang="en-US" sz="3200" b="0" i="1" smtClean="0">
                          <a:latin typeface="Cambria Math"/>
                        </a:rPr>
                        <m:t>:  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−5=4(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−2)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27" y="4318575"/>
                <a:ext cx="412215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9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3939" y="1295400"/>
            <a:ext cx="45961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Perpendicular Lines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2057400"/>
                <a:ext cx="8763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perpendicular to the line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−6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=−3</m:t>
                    </m:r>
                  </m:oMath>
                </a14:m>
                <a:r>
                  <a:rPr lang="en-US" sz="2800" dirty="0" smtClean="0"/>
                  <a:t> that contains the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(7,10)</m:t>
                    </m:r>
                  </m:oMath>
                </a14:m>
                <a:r>
                  <a:rPr lang="en-US" sz="2800" dirty="0" smtClean="0"/>
                  <a:t>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7630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391" t="-4405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9200" y="3612787"/>
                <a:ext cx="5756128" cy="701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slope of the second line is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612787"/>
                <a:ext cx="5756128" cy="701602"/>
              </a:xfrm>
              <a:prstGeom prst="rect">
                <a:avLst/>
              </a:prstGeom>
              <a:blipFill rotWithShape="1">
                <a:blip r:embed="rId3"/>
                <a:stretch>
                  <a:fillRect l="-2119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8400" y="4495800"/>
                <a:ext cx="3572067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95800"/>
                <a:ext cx="3572067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6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160" y="1447800"/>
            <a:ext cx="8962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Here are the forms of a linear equation that you will work with in this course.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82362" y="3425640"/>
                <a:ext cx="14462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362" y="3425640"/>
                <a:ext cx="144623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819400" y="2708249"/>
            <a:ext cx="3646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Horizontal Line Form</a:t>
            </a:r>
            <a:endParaRPr lang="en-US" sz="32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36871" y="4242375"/>
                <a:ext cx="24257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𝐸𝑥</m:t>
                      </m:r>
                      <m:r>
                        <a:rPr lang="en-US" sz="3200" b="0" i="1" smtClean="0">
                          <a:latin typeface="Cambria Math"/>
                        </a:rPr>
                        <m:t>:  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=−3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871" y="4242375"/>
                <a:ext cx="242572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160" y="1600200"/>
            <a:ext cx="8962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Here are the forms of a linear equation that you will work with in this course.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4776" y="3556575"/>
                <a:ext cx="14430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776" y="3556575"/>
                <a:ext cx="1443024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177970" y="2860649"/>
            <a:ext cx="3181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Vertical Line Form</a:t>
            </a:r>
            <a:endParaRPr lang="en-US" sz="32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79396" y="4394774"/>
                <a:ext cx="21137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𝐸𝑥</m:t>
                      </m:r>
                      <m:r>
                        <a:rPr lang="en-US" sz="3200" b="0" i="1" smtClean="0">
                          <a:latin typeface="Cambria Math"/>
                        </a:rPr>
                        <m:t>:  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396" y="4394774"/>
                <a:ext cx="211378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2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point-slope form is the easiest form to use when writing the equation of a line.</a:t>
            </a:r>
          </a:p>
          <a:p>
            <a:endParaRPr lang="en-US" sz="2800" dirty="0"/>
          </a:p>
          <a:p>
            <a:r>
              <a:rPr lang="en-US" sz="2800" dirty="0" smtClean="0"/>
              <a:t>After writing the equation of the line in point-slope form, you can manipulate the equation into any of the other forms as needed.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25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16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 the Equation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91" y="2133600"/>
                <a:ext cx="8686800" cy="1564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Write the equation of a line that has a slope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and a y-intercept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0,−2</m:t>
                        </m:r>
                      </m:e>
                    </m:d>
                  </m:oMath>
                </a14:m>
                <a:r>
                  <a:rPr lang="en-US" sz="2800" dirty="0" smtClean="0"/>
                  <a:t> in point-slope, slope-intercept, and standard form.   (Example)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" y="2133600"/>
                <a:ext cx="8686800" cy="1564659"/>
              </a:xfrm>
              <a:prstGeom prst="rect">
                <a:avLst/>
              </a:prstGeom>
              <a:blipFill rotWithShape="1">
                <a:blip r:embed="rId2"/>
                <a:stretch>
                  <a:fillRect l="-1474" r="-2246" b="-9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1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VTC_blue_WAF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CCA68211DAA4CABF60667D6DDF88B" ma:contentTypeVersion="1" ma:contentTypeDescription="Create a new document." ma:contentTypeScope="" ma:versionID="53d7caf5aa0e73133c2c74d56753014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359B6F-52B8-49AC-9930-E97874F7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61BEC86-DEB6-45BD-AF6E-8AE6F718A479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AB4DAE7-2DE8-4B54-AB1A-9FDCBCA94A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FVTC_blue_WAF</Template>
  <TotalTime>3277</TotalTime>
  <Words>2832</Words>
  <Application>Microsoft Office PowerPoint</Application>
  <PresentationFormat>On-screen Show (4:3)</PresentationFormat>
  <Paragraphs>214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FVTC_blue_WAF</vt:lpstr>
      <vt:lpstr>College Technical Math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 Valley Technical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muhlebac</dc:creator>
  <cp:lastModifiedBy>Jeffery Frenkel</cp:lastModifiedBy>
  <cp:revision>458</cp:revision>
  <cp:lastPrinted>2009-03-09T19:30:18Z</cp:lastPrinted>
  <dcterms:created xsi:type="dcterms:W3CDTF">2009-04-30T13:56:20Z</dcterms:created>
  <dcterms:modified xsi:type="dcterms:W3CDTF">2013-12-13T14:55:50Z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0x010100B30CCA68211DAA4CABF60667D6DDF88B</vt:lpwstr>
  </property>
  <property fmtid="{D5CDD505-2E9C-101B-9397-08002B2CF9AE}" pid="3" name="_AdHocReviewCycleID">
    <vt:i4>-937332107</vt:i4>
  </property>
  <property fmtid="{D5CDD505-2E9C-101B-9397-08002B2CF9AE}" pid="4" name="_NewReviewCycle">
    <vt:lpwstr/>
  </property>
  <property fmtid="{D5CDD505-2E9C-101B-9397-08002B2CF9AE}" pid="5" name="_EmailSubject">
    <vt:lpwstr>CTM 1</vt:lpwstr>
  </property>
  <property fmtid="{D5CDD505-2E9C-101B-9397-08002B2CF9AE}" pid="6" name="_AuthorEmail">
    <vt:lpwstr>wallberg@fvtc.edu</vt:lpwstr>
  </property>
  <property fmtid="{D5CDD505-2E9C-101B-9397-08002B2CF9AE}" pid="7" name="_AuthorEmailDisplayName">
    <vt:lpwstr>Wallberg, Ronald P.</vt:lpwstr>
  </property>
</Properties>
</file>